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9" r:id="rId2"/>
  </p:sldMasterIdLst>
  <p:sldIdLst>
    <p:sldId id="300" r:id="rId3"/>
    <p:sldId id="301" r:id="rId4"/>
    <p:sldId id="302" r:id="rId5"/>
    <p:sldId id="345" r:id="rId6"/>
    <p:sldId id="346" r:id="rId7"/>
    <p:sldId id="347" r:id="rId8"/>
    <p:sldId id="348" r:id="rId9"/>
    <p:sldId id="349" r:id="rId10"/>
    <p:sldId id="350" r:id="rId11"/>
    <p:sldId id="351" r:id="rId12"/>
    <p:sldId id="352" r:id="rId13"/>
    <p:sldId id="353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底板白-英文大写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图片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3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图片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341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图片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11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图片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897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图片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54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798638"/>
            <a:ext cx="7772400" cy="1470025"/>
          </a:xfrm>
          <a:ln/>
        </p:spPr>
        <p:txBody>
          <a:bodyPr tIns="45720" anchor="ctr"/>
          <a:lstStyle>
            <a:lvl1pPr>
              <a:defRPr sz="43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57638"/>
            <a:ext cx="6400800" cy="1079500"/>
          </a:xfrm>
        </p:spPr>
        <p:txBody>
          <a:bodyPr anchor="ctr" anchorCtr="1"/>
          <a:lstStyle>
            <a:lvl1pPr marL="0" indent="0" algn="ctr">
              <a:buFontTx/>
              <a:buNone/>
              <a:defRPr sz="2400">
                <a:solidFill>
                  <a:srgbClr val="16388A"/>
                </a:solidFill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179388"/>
            <a:ext cx="2286000" cy="61547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179388"/>
            <a:ext cx="6705600" cy="61547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0" y="179388"/>
            <a:ext cx="9144000" cy="61547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31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31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31800" y="1268413"/>
            <a:ext cx="8229600" cy="5065712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底板白-英文大写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图片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3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图片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341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图片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11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图片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897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图片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54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798638"/>
            <a:ext cx="7772400" cy="1470025"/>
          </a:xfrm>
          <a:ln/>
        </p:spPr>
        <p:txBody>
          <a:bodyPr tIns="45720" anchor="ctr"/>
          <a:lstStyle>
            <a:lvl1pPr>
              <a:defRPr sz="43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57638"/>
            <a:ext cx="6400800" cy="1079500"/>
          </a:xfrm>
        </p:spPr>
        <p:txBody>
          <a:bodyPr anchor="ctr" anchorCtr="1"/>
          <a:lstStyle>
            <a:lvl1pPr marL="0" indent="0" algn="ctr">
              <a:buFontTx/>
              <a:buNone/>
              <a:defRPr sz="2400">
                <a:solidFill>
                  <a:srgbClr val="16388A"/>
                </a:solidFill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179388"/>
            <a:ext cx="2286000" cy="61547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179388"/>
            <a:ext cx="6705600" cy="61547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0" y="179388"/>
            <a:ext cx="9144000" cy="61547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31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31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31800" y="1268413"/>
            <a:ext cx="8229600" cy="5065712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ppt底板白-英文大写40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287338" y="833438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4826000" y="6477000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179388"/>
            <a:ext cx="9144000" cy="688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5400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pic>
        <p:nvPicPr>
          <p:cNvPr id="45062" name="Picture 7" descr="10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268413"/>
            <a:ext cx="8229600" cy="506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9pPr>
    </p:titleStyle>
    <p:bodyStyle>
      <a:lvl1pPr marL="449263" indent="-4492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SzPct val="120000"/>
        <a:buBlip>
          <a:blip r:embed="rId21"/>
        </a:buBlip>
        <a:defRPr sz="2800">
          <a:solidFill>
            <a:srgbClr val="133984"/>
          </a:solidFill>
          <a:latin typeface="+mn-lt"/>
          <a:ea typeface="+mn-ea"/>
          <a:cs typeface="+mn-cs"/>
        </a:defRPr>
      </a:lvl1pPr>
      <a:lvl2pPr marL="91440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rgbClr val="133984"/>
          </a:solidFill>
          <a:latin typeface="+mn-lt"/>
          <a:ea typeface="+mn-ea"/>
        </a:defRPr>
      </a:lvl2pPr>
      <a:lvl3pPr marL="1322388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itchFamily="2" charset="-122"/>
        </a:defRPr>
      </a:lvl3pPr>
      <a:lvl4pPr marL="17303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itchFamily="2" charset="-122"/>
        </a:defRPr>
      </a:lvl4pPr>
      <a:lvl5pPr marL="21383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5pPr>
      <a:lvl6pPr marL="25955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6pPr>
      <a:lvl7pPr marL="30527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7pPr>
      <a:lvl8pPr marL="35099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8pPr>
      <a:lvl9pPr marL="39671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pt底板白-英文大写40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287338" y="833438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4826000" y="6477000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179388"/>
            <a:ext cx="9144000" cy="688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5400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pic>
        <p:nvPicPr>
          <p:cNvPr id="9222" name="Picture 7" descr="10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268413"/>
            <a:ext cx="8229600" cy="506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9pPr>
    </p:titleStyle>
    <p:bodyStyle>
      <a:lvl1pPr marL="449263" indent="-4492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SzPct val="120000"/>
        <a:buBlip>
          <a:blip r:embed="rId21"/>
        </a:buBlip>
        <a:defRPr sz="2800">
          <a:solidFill>
            <a:srgbClr val="133984"/>
          </a:solidFill>
          <a:latin typeface="+mn-lt"/>
          <a:ea typeface="+mn-ea"/>
          <a:cs typeface="+mn-cs"/>
        </a:defRPr>
      </a:lvl1pPr>
      <a:lvl2pPr marL="91440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rgbClr val="133984"/>
          </a:solidFill>
          <a:latin typeface="+mn-lt"/>
          <a:ea typeface="+mn-ea"/>
        </a:defRPr>
      </a:lvl2pPr>
      <a:lvl3pPr marL="1322388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itchFamily="2" charset="-122"/>
        </a:defRPr>
      </a:lvl3pPr>
      <a:lvl4pPr marL="17303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itchFamily="2" charset="-122"/>
        </a:defRPr>
      </a:lvl4pPr>
      <a:lvl5pPr marL="21383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5pPr>
      <a:lvl6pPr marL="25955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6pPr>
      <a:lvl7pPr marL="30527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7pPr>
      <a:lvl8pPr marL="35099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8pPr>
      <a:lvl9pPr marL="39671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Corbel" pitchFamily="34" charset="0"/>
              </a:rPr>
              <a:t>Cortex-M3 </a:t>
            </a:r>
            <a:r>
              <a:rPr lang="en-US" altLang="zh-CN" sz="4400" dirty="0" smtClean="0">
                <a:solidFill>
                  <a:srgbClr val="2A4F86"/>
                </a:solidFill>
                <a:latin typeface="Corbel" pitchFamily="34" charset="0"/>
              </a:rPr>
              <a:t>Implementation Overview</a:t>
            </a:r>
            <a:endParaRPr lang="en-US" altLang="zh-CN" dirty="0" smtClean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14400"/>
            <a:ext cx="8534430" cy="5610225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2000" b="1" i="1" dirty="0" smtClean="0"/>
              <a:t>The External Private Peripheral Bus: </a:t>
            </a:r>
            <a:r>
              <a:rPr lang="en-US" altLang="zh-CN" sz="2000" dirty="0" smtClean="0"/>
              <a:t>a 32-bit bus based on the APB bus protocol for private peripheral accesses in memory regions 0xE0040000 (in fact, from 0xE0042000) to 0xE00FFFFF, word aligned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b="1" i="1" dirty="0" smtClean="0"/>
              <a:t>The Debug Access Port Bus: </a:t>
            </a:r>
            <a:r>
              <a:rPr lang="en-US" altLang="zh-CN" sz="2000" dirty="0" smtClean="0"/>
              <a:t>a 32-bit bus based on an enhanced version of the APB specification for attaching debug interface blocks such as SWJ-DP or SW-DP.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500174"/>
            <a:ext cx="6772296" cy="508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矩形 3"/>
          <p:cNvSpPr/>
          <p:nvPr/>
        </p:nvSpPr>
        <p:spPr>
          <a:xfrm>
            <a:off x="3419872" y="260648"/>
            <a:ext cx="3169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/>
              <a:t>Typical Connections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571612"/>
            <a:ext cx="772477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4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3357562"/>
            <a:ext cx="568642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矩形 4"/>
          <p:cNvSpPr/>
          <p:nvPr/>
        </p:nvSpPr>
        <p:spPr>
          <a:xfrm>
            <a:off x="4067944" y="188640"/>
            <a:ext cx="22028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/>
              <a:t>Reset Signals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zh-CN" sz="3600" b="1" dirty="0" smtClean="0">
                <a:solidFill>
                  <a:srgbClr val="2A4F86"/>
                </a:solidFill>
                <a:latin typeface="Corbel" pitchFamily="34" charset="0"/>
              </a:rPr>
              <a:t>Chapter 6 in the reference book</a:t>
            </a:r>
            <a:endParaRPr lang="zh-CN" altLang="en-US" sz="3600" b="1" dirty="0" smtClean="0">
              <a:solidFill>
                <a:srgbClr val="2A4F86"/>
              </a:solidFill>
              <a:latin typeface="Corbel" pitchFamily="34" charset="0"/>
            </a:endParaRPr>
          </a:p>
        </p:txBody>
      </p:sp>
      <p:pic>
        <p:nvPicPr>
          <p:cNvPr id="4" name="Picture 4" descr="中断和异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852936"/>
            <a:ext cx="4566157" cy="308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14400"/>
            <a:ext cx="8229600" cy="5610225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400" dirty="0" smtClean="0"/>
              <a:t>The Cortex-M3 processor has a three-stage pipeline: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 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400" dirty="0" smtClean="0"/>
              <a:t>In the fetch stage, the processor can fetch 32 bits in one go, i.e., two 16-bit instructions or one 32-bit instruction.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400" dirty="0" smtClean="0"/>
              <a:t>As a result, when you read the PC (at the time the reading is executed), the read value will be the address of the instruction plus 4.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340768"/>
            <a:ext cx="7772424" cy="209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矩形 3"/>
          <p:cNvSpPr/>
          <p:nvPr/>
        </p:nvSpPr>
        <p:spPr>
          <a:xfrm>
            <a:off x="3419872" y="208971"/>
            <a:ext cx="3601018" cy="529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buSzPct val="120000"/>
            </a:pPr>
            <a:r>
              <a:rPr lang="en-US" altLang="zh-CN" sz="2800" b="1" kern="0" dirty="0" smtClean="0"/>
              <a:t>The Pipeline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4282" y="914400"/>
            <a:ext cx="8929718" cy="5610225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400" dirty="0" smtClean="0"/>
              <a:t>Inside the instruction pre-fetch unit, there is also an instruction buffer which can be used to prevent the pipeline being stalled when the instruction sequence contains not-word-aligned 32-bit Thrumb-2 instructions.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 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2542914"/>
            <a:ext cx="5238759" cy="419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340768"/>
            <a:ext cx="7391398" cy="5217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矩形 3"/>
          <p:cNvSpPr/>
          <p:nvPr/>
        </p:nvSpPr>
        <p:spPr>
          <a:xfrm>
            <a:off x="2771800" y="260648"/>
            <a:ext cx="43515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/>
              <a:t>A Detailed Block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14400"/>
            <a:ext cx="8229600" cy="5610225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400" dirty="0" smtClean="0"/>
              <a:t>The Cortex-M3 The CPU core is closely coupled to the interrupt controller (NVIC) and various debug logic blocks: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CM3Core: </a:t>
            </a:r>
            <a:r>
              <a:rPr lang="en-US" altLang="zh-CN" sz="2000" dirty="0" smtClean="0"/>
              <a:t>The Cortex-M3 core contains the registers, ALU, data path, and bus interface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NVIC: </a:t>
            </a:r>
            <a:r>
              <a:rPr lang="en-US" altLang="zh-CN" sz="2000" dirty="0" smtClean="0"/>
              <a:t>a built-in interrupt controller and tightly coupled to the CPU core and contains a number of system control registers. Supports </a:t>
            </a:r>
            <a:r>
              <a:rPr lang="en-US" altLang="zh-CN" sz="2000" dirty="0" smtClean="0">
                <a:solidFill>
                  <a:srgbClr val="FF0000"/>
                </a:solidFill>
              </a:rPr>
              <a:t>nested</a:t>
            </a:r>
            <a:r>
              <a:rPr lang="en-US" altLang="zh-CN" sz="2000" dirty="0" smtClean="0"/>
              <a:t> and </a:t>
            </a:r>
            <a:r>
              <a:rPr lang="en-US" altLang="zh-CN" sz="2000" dirty="0" smtClean="0">
                <a:solidFill>
                  <a:srgbClr val="FF0000"/>
                </a:solidFill>
              </a:rPr>
              <a:t>vectored</a:t>
            </a:r>
            <a:r>
              <a:rPr lang="en-US" altLang="zh-CN" sz="2000" dirty="0" smtClean="0"/>
              <a:t> interrupt handling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SYSTICK timer: </a:t>
            </a:r>
            <a:r>
              <a:rPr lang="en-US" altLang="zh-CN" sz="2000" dirty="0" smtClean="0"/>
              <a:t>The System Tick (SYSTICK) Timer is a basic countdown timer, working even when the system is in sleep mode. The SYSTICK Timer is implemented as part of the NVIC.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Memory Protection Unit: </a:t>
            </a:r>
            <a:r>
              <a:rPr lang="en-US" altLang="zh-CN" sz="2000" dirty="0" smtClean="0"/>
              <a:t>The MPU block is optional which can be used to protect memory contents by setting different access levels.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4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 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4282" y="857232"/>
            <a:ext cx="8929718" cy="5667393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err="1" smtClean="0"/>
              <a:t>BusMatrix</a:t>
            </a:r>
            <a:r>
              <a:rPr lang="en-US" altLang="zh-CN" sz="2000" b="1" dirty="0" smtClean="0"/>
              <a:t>: </a:t>
            </a:r>
            <a:r>
              <a:rPr lang="en-US" altLang="zh-CN" sz="2000" dirty="0" smtClean="0"/>
              <a:t>A </a:t>
            </a:r>
            <a:r>
              <a:rPr lang="en-US" altLang="zh-CN" sz="2000" dirty="0" err="1" smtClean="0"/>
              <a:t>BusMatrix</a:t>
            </a:r>
            <a:r>
              <a:rPr lang="en-US" altLang="zh-CN" sz="2000" dirty="0" smtClean="0"/>
              <a:t> is used as the heart of the Cortex-M3 internal bus system, which is an AHB interconnection network, allowing transfer to take place on different buses simultaneously. It also manages a write buffer and the bit-band operations.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AHB to APB: </a:t>
            </a:r>
            <a:r>
              <a:rPr lang="en-US" altLang="zh-CN" sz="2000" dirty="0" smtClean="0"/>
              <a:t>An AHB-to-APB bus bridge is used to connect a number of APB devices such as debugging components to the private peripheral bus in the Cortex-M3 processor.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2000" b="1" dirty="0" smtClean="0"/>
              <a:t>Debugging support components (not interest of applications):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SW-DP/SWJ-DP: </a:t>
            </a:r>
            <a:r>
              <a:rPr lang="en-US" altLang="zh-CN" sz="2000" dirty="0" smtClean="0"/>
              <a:t>The Serial Wire Debug Port (SW-DP)/Serial Wire JTAG Debug Port (SWJ-DP) work together with the AHB Access Port (AHB-AP) so that external debuggers can generate AHB transfers to control debug activities.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AHB-AP: </a:t>
            </a:r>
            <a:r>
              <a:rPr lang="en-US" altLang="zh-CN" sz="2000" dirty="0" smtClean="0"/>
              <a:t>The AHB Access Port provides access to the whole Cortex-M3 memory via a few registers. To carry out debugging functions, the external debugging hardware needs to access the AHB-AP (via the SW-DP/SWJ-DP) to generate the required AHB transfers.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4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 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4282" y="857232"/>
            <a:ext cx="8929718" cy="5667393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Embedded Trace </a:t>
            </a:r>
            <a:r>
              <a:rPr lang="en-US" altLang="zh-CN" sz="2000" b="1" dirty="0" err="1" smtClean="0"/>
              <a:t>Macrocell</a:t>
            </a:r>
            <a:r>
              <a:rPr lang="en-US" altLang="zh-CN" sz="2000" b="1" dirty="0" smtClean="0"/>
              <a:t> (ETM): </a:t>
            </a:r>
            <a:r>
              <a:rPr lang="en-US" altLang="zh-CN" sz="2000" dirty="0" smtClean="0"/>
              <a:t>is an optional component for instruction trace. Trace information is output to the trace port via TPIU. 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Data </a:t>
            </a:r>
            <a:r>
              <a:rPr lang="en-US" altLang="zh-CN" sz="2000" b="1" dirty="0" err="1" smtClean="0"/>
              <a:t>Watchpoint</a:t>
            </a:r>
            <a:r>
              <a:rPr lang="en-US" altLang="zh-CN" sz="2000" b="1" dirty="0" smtClean="0"/>
              <a:t> and Trace (DWT): </a:t>
            </a:r>
            <a:r>
              <a:rPr lang="en-US" altLang="zh-CN" sz="2000" dirty="0" smtClean="0"/>
              <a:t>allows data </a:t>
            </a:r>
            <a:r>
              <a:rPr lang="en-US" altLang="zh-CN" sz="2000" dirty="0" err="1" smtClean="0"/>
              <a:t>watchpoints</a:t>
            </a:r>
            <a:r>
              <a:rPr lang="en-US" altLang="zh-CN" sz="2000" dirty="0" smtClean="0"/>
              <a:t> to be set up.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Instrumentation Trace </a:t>
            </a:r>
            <a:r>
              <a:rPr lang="en-US" altLang="zh-CN" sz="2000" b="1" dirty="0" err="1" smtClean="0"/>
              <a:t>Macrocell</a:t>
            </a:r>
            <a:r>
              <a:rPr lang="en-US" altLang="zh-CN" sz="2000" b="1" dirty="0" smtClean="0"/>
              <a:t> (TPIU): </a:t>
            </a:r>
            <a:r>
              <a:rPr lang="en-US" altLang="zh-CN" sz="2000" dirty="0" smtClean="0"/>
              <a:t>Software or DWT can write to this module directly to output information to TPIU.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Trace Port Interface Unit (TPIU): </a:t>
            </a:r>
            <a:r>
              <a:rPr lang="en-US" altLang="zh-CN" sz="2000" dirty="0" smtClean="0"/>
              <a:t>The TPIU is used to interface with external trace hardware such as trace port analyzers.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FPB: </a:t>
            </a:r>
            <a:r>
              <a:rPr lang="en-US" altLang="zh-CN" sz="2000" dirty="0" smtClean="0"/>
              <a:t>is used to provide Flash Patch and Breakpoint functionalities. The Flash Patch feature can be used for testing where diagnosis program code can be added to a device and change the program control; or for breakpoints.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b="1" dirty="0" smtClean="0"/>
              <a:t>ROM table: </a:t>
            </a:r>
            <a:r>
              <a:rPr lang="en-US" altLang="zh-CN" sz="2000" dirty="0" smtClean="0"/>
              <a:t>a small lookup table to provide memory map information for locating various system devices and debugging components.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 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14400"/>
            <a:ext cx="8534430" cy="5610225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400" dirty="0" smtClean="0"/>
              <a:t>Mostly to the concern of the chip manufacturer: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b="1" i="1" dirty="0" smtClean="0"/>
              <a:t>The I-Code Bus: </a:t>
            </a:r>
            <a:r>
              <a:rPr lang="en-US" altLang="zh-CN" sz="2000" dirty="0" smtClean="0"/>
              <a:t>a 32-bit bus based on the AHB-</a:t>
            </a:r>
            <a:r>
              <a:rPr lang="en-US" altLang="zh-CN" sz="2000" dirty="0" err="1" smtClean="0"/>
              <a:t>Lite</a:t>
            </a:r>
            <a:r>
              <a:rPr lang="en-US" altLang="zh-CN" sz="2000" dirty="0" smtClean="0"/>
              <a:t> bus protocol for instruction fetches in memory regions from 0x00000000 to 0x1FFFFFFF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b="1" i="1" dirty="0" smtClean="0"/>
              <a:t>The D-Code Bus:</a:t>
            </a:r>
            <a:r>
              <a:rPr lang="en-US" altLang="zh-CN" sz="2000" dirty="0" smtClean="0"/>
              <a:t> a 32-bit bus based on the AHB-</a:t>
            </a:r>
            <a:r>
              <a:rPr lang="en-US" altLang="zh-CN" sz="2000" dirty="0" err="1" smtClean="0"/>
              <a:t>Lite</a:t>
            </a:r>
            <a:r>
              <a:rPr lang="en-US" altLang="zh-CN" sz="2000" dirty="0" smtClean="0"/>
              <a:t> bus protocol for data access in memory regions from 0x00000000 to 0x1FFFFFFF. All transfers on this bus are always aligned.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b="1" i="1" dirty="0" smtClean="0"/>
              <a:t>The System Bus: </a:t>
            </a:r>
            <a:r>
              <a:rPr lang="en-US" altLang="zh-CN" sz="2000" dirty="0" smtClean="0"/>
              <a:t>a 32-bit bus based on the AHB-</a:t>
            </a:r>
            <a:r>
              <a:rPr lang="en-US" altLang="zh-CN" sz="2000" dirty="0" err="1" smtClean="0"/>
              <a:t>Lite</a:t>
            </a:r>
            <a:r>
              <a:rPr lang="en-US" altLang="zh-CN" sz="2000" dirty="0" smtClean="0"/>
              <a:t> bus protocol for instruction fetch and data access in memory regions from 0x20000000 to 0xDFFFFFFF and 0xE0100000 to 0xFFFFFFFF. As with the to the D-Code bus, all transfers are aligned.</a:t>
            </a:r>
          </a:p>
        </p:txBody>
      </p:sp>
      <p:sp>
        <p:nvSpPr>
          <p:cNvPr id="3" name="矩形 2"/>
          <p:cNvSpPr/>
          <p:nvPr/>
        </p:nvSpPr>
        <p:spPr>
          <a:xfrm>
            <a:off x="2771800" y="188640"/>
            <a:ext cx="49055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/>
              <a:t>Bus Interfaces on the Cortex-M3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华文新魏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华文新魏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740</Words>
  <Application>Microsoft Office PowerPoint</Application>
  <PresentationFormat>全屏显示(4:3)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黑体</vt:lpstr>
      <vt:lpstr>华文新魏</vt:lpstr>
      <vt:lpstr>宋体</vt:lpstr>
      <vt:lpstr>Arial</vt:lpstr>
      <vt:lpstr>Corbel</vt:lpstr>
      <vt:lpstr>Wingdings</vt:lpstr>
      <vt:lpstr>2_自定义设计方案</vt:lpstr>
      <vt:lpstr>1_自定义设计方案</vt:lpstr>
      <vt:lpstr>Cortex-M3 Implementation Overview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Cortex-M3 Implementation Overview</dc:title>
  <dc:creator>hongzi</dc:creator>
  <cp:lastModifiedBy>archee</cp:lastModifiedBy>
  <cp:revision>28</cp:revision>
  <dcterms:created xsi:type="dcterms:W3CDTF">2012-04-25T13:26:03Z</dcterms:created>
  <dcterms:modified xsi:type="dcterms:W3CDTF">2014-02-25T03:36:46Z</dcterms:modified>
</cp:coreProperties>
</file>